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Lst>
  <p:notesMasterIdLst>
    <p:notesMasterId r:id="rId14"/>
  </p:notesMasterIdLst>
  <p:handoutMasterIdLst>
    <p:handoutMasterId r:id="rId15"/>
  </p:handoutMasterIdLst>
  <p:sldIdLst>
    <p:sldId id="256" r:id="rId2"/>
    <p:sldId id="257" r:id="rId3"/>
    <p:sldId id="267" r:id="rId4"/>
    <p:sldId id="268" r:id="rId5"/>
    <p:sldId id="269" r:id="rId6"/>
    <p:sldId id="266" r:id="rId7"/>
    <p:sldId id="274" r:id="rId8"/>
    <p:sldId id="270" r:id="rId9"/>
    <p:sldId id="271" r:id="rId10"/>
    <p:sldId id="273" r:id="rId11"/>
    <p:sldId id="272" r:id="rId12"/>
    <p:sldId id="265" r:id="rId13"/>
  </p:sldIdLst>
  <p:sldSz cx="12192000" cy="6858000"/>
  <p:notesSz cx="6805613" cy="9944100"/>
  <p:defaultTextStyle>
    <a:defPPr>
      <a:defRPr lang="fr-FR"/>
    </a:defPPr>
    <a:lvl1pPr algn="ctr"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ctr"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ctr"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ctr"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ctr"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extLst>
    <p:ext uri="{EFAFB233-063F-42B5-8137-9DF3F51BA10A}">
      <p15:sldGuideLst xmlns:p15="http://schemas.microsoft.com/office/powerpoint/2012/main">
        <p15:guide id="1" orient="horz" userDrawn="1">
          <p15:clr>
            <a:srgbClr val="A4A3A4"/>
          </p15:clr>
        </p15:guide>
        <p15:guide id="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6600"/>
    <a:srgbClr val="B00000"/>
    <a:srgbClr val="9E1C19"/>
    <a:srgbClr val="9D01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672" y="114"/>
      </p:cViewPr>
      <p:guideLst>
        <p:guide orient="horz"/>
        <p:guide/>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9099" cy="497205"/>
          </a:xfrm>
          <a:prstGeom prst="rect">
            <a:avLst/>
          </a:prstGeom>
        </p:spPr>
        <p:txBody>
          <a:bodyPr vert="horz" wrap="square" lIns="91418" tIns="45709" rIns="91418" bIns="45709" numCol="1" anchor="t" anchorCtr="0" compatLnSpc="1">
            <a:prstTxWarp prst="textNoShape">
              <a:avLst/>
            </a:prstTxWarp>
          </a:bodyPr>
          <a:lstStyle>
            <a:lvl1pPr algn="l">
              <a:defRPr sz="1200">
                <a:latin typeface="Arial" pitchFamily="-112" charset="0"/>
                <a:ea typeface="+mn-ea"/>
                <a:cs typeface="+mn-cs"/>
              </a:defRPr>
            </a:lvl1pPr>
          </a:lstStyle>
          <a:p>
            <a:pPr>
              <a:defRPr/>
            </a:pPr>
            <a:endParaRPr lang="fr-FR" dirty="0"/>
          </a:p>
        </p:txBody>
      </p:sp>
      <p:sp>
        <p:nvSpPr>
          <p:cNvPr id="3" name="Espace réservé de la date 2"/>
          <p:cNvSpPr>
            <a:spLocks noGrp="1"/>
          </p:cNvSpPr>
          <p:nvPr>
            <p:ph type="dt" sz="quarter" idx="1"/>
          </p:nvPr>
        </p:nvSpPr>
        <p:spPr>
          <a:xfrm>
            <a:off x="3854940" y="1"/>
            <a:ext cx="2949099" cy="497205"/>
          </a:xfrm>
          <a:prstGeom prst="rect">
            <a:avLst/>
          </a:prstGeom>
        </p:spPr>
        <p:txBody>
          <a:bodyPr vert="horz" wrap="square" lIns="91418" tIns="45709" rIns="91418" bIns="45709" numCol="1" anchor="t" anchorCtr="0" compatLnSpc="1">
            <a:prstTxWarp prst="textNoShape">
              <a:avLst/>
            </a:prstTxWarp>
          </a:bodyPr>
          <a:lstStyle>
            <a:lvl1pPr algn="r">
              <a:defRPr sz="1200"/>
            </a:lvl1pPr>
          </a:lstStyle>
          <a:p>
            <a:fld id="{C7CEF41A-84C6-4B93-975D-C310918A8202}" type="datetime1">
              <a:rPr lang="fr-FR"/>
              <a:pPr/>
              <a:t>27/12/2018</a:t>
            </a:fld>
            <a:endParaRPr lang="fr-FR" dirty="0"/>
          </a:p>
        </p:txBody>
      </p:sp>
      <p:sp>
        <p:nvSpPr>
          <p:cNvPr id="4" name="Espace réservé du pied de page 3"/>
          <p:cNvSpPr>
            <a:spLocks noGrp="1"/>
          </p:cNvSpPr>
          <p:nvPr>
            <p:ph type="ftr" sz="quarter" idx="2"/>
          </p:nvPr>
        </p:nvSpPr>
        <p:spPr>
          <a:xfrm>
            <a:off x="1" y="9445171"/>
            <a:ext cx="2949099" cy="497205"/>
          </a:xfrm>
          <a:prstGeom prst="rect">
            <a:avLst/>
          </a:prstGeom>
        </p:spPr>
        <p:txBody>
          <a:bodyPr vert="horz" wrap="square" lIns="91418" tIns="45709" rIns="91418" bIns="45709" numCol="1" anchor="b" anchorCtr="0" compatLnSpc="1">
            <a:prstTxWarp prst="textNoShape">
              <a:avLst/>
            </a:prstTxWarp>
          </a:bodyPr>
          <a:lstStyle>
            <a:lvl1pPr algn="l">
              <a:defRPr sz="1200">
                <a:latin typeface="Arial" pitchFamily="-112" charset="0"/>
                <a:ea typeface="+mn-ea"/>
                <a:cs typeface="+mn-cs"/>
              </a:defRPr>
            </a:lvl1pPr>
          </a:lstStyle>
          <a:p>
            <a:pPr>
              <a:defRPr/>
            </a:pPr>
            <a:endParaRPr lang="fr-FR" dirty="0"/>
          </a:p>
        </p:txBody>
      </p:sp>
      <p:sp>
        <p:nvSpPr>
          <p:cNvPr id="5" name="Espace réservé du numéro de diapositive 4"/>
          <p:cNvSpPr>
            <a:spLocks noGrp="1"/>
          </p:cNvSpPr>
          <p:nvPr>
            <p:ph type="sldNum" sz="quarter" idx="3"/>
          </p:nvPr>
        </p:nvSpPr>
        <p:spPr>
          <a:xfrm>
            <a:off x="3854940" y="9445171"/>
            <a:ext cx="2949099" cy="497205"/>
          </a:xfrm>
          <a:prstGeom prst="rect">
            <a:avLst/>
          </a:prstGeom>
        </p:spPr>
        <p:txBody>
          <a:bodyPr vert="horz" wrap="square" lIns="91418" tIns="45709" rIns="91418" bIns="45709" numCol="1" anchor="b" anchorCtr="0" compatLnSpc="1">
            <a:prstTxWarp prst="textNoShape">
              <a:avLst/>
            </a:prstTxWarp>
          </a:bodyPr>
          <a:lstStyle>
            <a:lvl1pPr algn="r">
              <a:defRPr sz="1200"/>
            </a:lvl1pPr>
          </a:lstStyle>
          <a:p>
            <a:fld id="{3349A57E-8B99-4404-BA2A-2E058258584D}" type="slidenum">
              <a:rPr lang="fr-FR"/>
              <a:pPr/>
              <a:t>‹N°›</a:t>
            </a:fld>
            <a:endParaRPr lang="fr-FR" dirty="0"/>
          </a:p>
        </p:txBody>
      </p:sp>
    </p:spTree>
    <p:extLst>
      <p:ext uri="{BB962C8B-B14F-4D97-AF65-F5344CB8AC3E}">
        <p14:creationId xmlns:p14="http://schemas.microsoft.com/office/powerpoint/2010/main" val="15061132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9099" cy="497205"/>
          </a:xfrm>
          <a:prstGeom prst="rect">
            <a:avLst/>
          </a:prstGeom>
        </p:spPr>
        <p:txBody>
          <a:bodyPr vert="horz" wrap="square" lIns="91418" tIns="45709" rIns="91418" bIns="45709" numCol="1" anchor="t" anchorCtr="0" compatLnSpc="1">
            <a:prstTxWarp prst="textNoShape">
              <a:avLst/>
            </a:prstTxWarp>
          </a:bodyPr>
          <a:lstStyle>
            <a:lvl1pPr algn="l">
              <a:defRPr sz="1200">
                <a:latin typeface="Arial" pitchFamily="-112" charset="0"/>
                <a:ea typeface="+mn-ea"/>
                <a:cs typeface="+mn-cs"/>
              </a:defRPr>
            </a:lvl1pPr>
          </a:lstStyle>
          <a:p>
            <a:pPr>
              <a:defRPr/>
            </a:pPr>
            <a:endParaRPr lang="fr-FR" dirty="0"/>
          </a:p>
        </p:txBody>
      </p:sp>
      <p:sp>
        <p:nvSpPr>
          <p:cNvPr id="3" name="Espace réservé de la date 2"/>
          <p:cNvSpPr>
            <a:spLocks noGrp="1"/>
          </p:cNvSpPr>
          <p:nvPr>
            <p:ph type="dt" idx="1"/>
          </p:nvPr>
        </p:nvSpPr>
        <p:spPr>
          <a:xfrm>
            <a:off x="3854940" y="1"/>
            <a:ext cx="2949099" cy="497205"/>
          </a:xfrm>
          <a:prstGeom prst="rect">
            <a:avLst/>
          </a:prstGeom>
        </p:spPr>
        <p:txBody>
          <a:bodyPr vert="horz" wrap="square" lIns="91418" tIns="45709" rIns="91418" bIns="45709" numCol="1" anchor="t" anchorCtr="0" compatLnSpc="1">
            <a:prstTxWarp prst="textNoShape">
              <a:avLst/>
            </a:prstTxWarp>
          </a:bodyPr>
          <a:lstStyle>
            <a:lvl1pPr algn="r">
              <a:defRPr sz="1200"/>
            </a:lvl1pPr>
          </a:lstStyle>
          <a:p>
            <a:fld id="{93AEDAA6-C4B2-4776-827E-28A85B136072}" type="datetime1">
              <a:rPr lang="fr-FR"/>
              <a:pPr/>
              <a:t>27/12/2018</a:t>
            </a:fld>
            <a:endParaRPr lang="fr-FR" dirty="0"/>
          </a:p>
        </p:txBody>
      </p:sp>
      <p:sp>
        <p:nvSpPr>
          <p:cNvPr id="4" name="Espace réservé de l'image des diapositives 3"/>
          <p:cNvSpPr>
            <a:spLocks noGrp="1" noRot="1" noChangeAspect="1"/>
          </p:cNvSpPr>
          <p:nvPr>
            <p:ph type="sldImg" idx="2"/>
          </p:nvPr>
        </p:nvSpPr>
        <p:spPr>
          <a:xfrm>
            <a:off x="90488" y="746125"/>
            <a:ext cx="6624637" cy="3727450"/>
          </a:xfrm>
          <a:prstGeom prst="rect">
            <a:avLst/>
          </a:prstGeom>
          <a:noFill/>
          <a:ln w="12700">
            <a:solidFill>
              <a:prstClr val="black"/>
            </a:solidFill>
          </a:ln>
        </p:spPr>
        <p:txBody>
          <a:bodyPr vert="horz" wrap="square" lIns="91418" tIns="45709" rIns="91418" bIns="45709" numCol="1" anchor="ctr" anchorCtr="0" compatLnSpc="1">
            <a:prstTxWarp prst="textNoShape">
              <a:avLst/>
            </a:prstTxWarp>
          </a:bodyPr>
          <a:lstStyle/>
          <a:p>
            <a:pPr lvl="0"/>
            <a:endParaRPr lang="fr-FR" noProof="0" dirty="0"/>
          </a:p>
        </p:txBody>
      </p:sp>
      <p:sp>
        <p:nvSpPr>
          <p:cNvPr id="5" name="Espace réservé des commentaires 4"/>
          <p:cNvSpPr>
            <a:spLocks noGrp="1"/>
          </p:cNvSpPr>
          <p:nvPr>
            <p:ph type="body" sz="quarter" idx="3"/>
          </p:nvPr>
        </p:nvSpPr>
        <p:spPr>
          <a:xfrm>
            <a:off x="680562" y="4723449"/>
            <a:ext cx="5444490" cy="4474845"/>
          </a:xfrm>
          <a:prstGeom prst="rect">
            <a:avLst/>
          </a:prstGeom>
        </p:spPr>
        <p:txBody>
          <a:bodyPr vert="horz" wrap="square" lIns="91418" tIns="45709" rIns="91418" bIns="45709" numCol="1" anchor="t" anchorCtr="0" compatLnSpc="1">
            <a:prstTxWarp prst="textNoShape">
              <a:avLst/>
            </a:prstTxWarp>
            <a:normAutofit/>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smtClean="0"/>
          </a:p>
        </p:txBody>
      </p:sp>
      <p:sp>
        <p:nvSpPr>
          <p:cNvPr id="6" name="Espace réservé du pied de page 5"/>
          <p:cNvSpPr>
            <a:spLocks noGrp="1"/>
          </p:cNvSpPr>
          <p:nvPr>
            <p:ph type="ftr" sz="quarter" idx="4"/>
          </p:nvPr>
        </p:nvSpPr>
        <p:spPr>
          <a:xfrm>
            <a:off x="1" y="9445171"/>
            <a:ext cx="2949099" cy="497205"/>
          </a:xfrm>
          <a:prstGeom prst="rect">
            <a:avLst/>
          </a:prstGeom>
        </p:spPr>
        <p:txBody>
          <a:bodyPr vert="horz" wrap="square" lIns="91418" tIns="45709" rIns="91418" bIns="45709" numCol="1" anchor="b" anchorCtr="0" compatLnSpc="1">
            <a:prstTxWarp prst="textNoShape">
              <a:avLst/>
            </a:prstTxWarp>
          </a:bodyPr>
          <a:lstStyle>
            <a:lvl1pPr algn="l">
              <a:defRPr sz="1200">
                <a:latin typeface="Arial" pitchFamily="-112" charset="0"/>
                <a:ea typeface="+mn-ea"/>
                <a:cs typeface="+mn-cs"/>
              </a:defRPr>
            </a:lvl1pPr>
          </a:lstStyle>
          <a:p>
            <a:pPr>
              <a:defRPr/>
            </a:pPr>
            <a:endParaRPr lang="fr-FR" dirty="0"/>
          </a:p>
        </p:txBody>
      </p:sp>
      <p:sp>
        <p:nvSpPr>
          <p:cNvPr id="7" name="Espace réservé du numéro de diapositive 6"/>
          <p:cNvSpPr>
            <a:spLocks noGrp="1"/>
          </p:cNvSpPr>
          <p:nvPr>
            <p:ph type="sldNum" sz="quarter" idx="5"/>
          </p:nvPr>
        </p:nvSpPr>
        <p:spPr>
          <a:xfrm>
            <a:off x="3854940" y="9445171"/>
            <a:ext cx="2949099" cy="497205"/>
          </a:xfrm>
          <a:prstGeom prst="rect">
            <a:avLst/>
          </a:prstGeom>
        </p:spPr>
        <p:txBody>
          <a:bodyPr vert="horz" wrap="square" lIns="91418" tIns="45709" rIns="91418" bIns="45709" numCol="1" anchor="b" anchorCtr="0" compatLnSpc="1">
            <a:prstTxWarp prst="textNoShape">
              <a:avLst/>
            </a:prstTxWarp>
          </a:bodyPr>
          <a:lstStyle>
            <a:lvl1pPr algn="r">
              <a:defRPr sz="1200"/>
            </a:lvl1pPr>
          </a:lstStyle>
          <a:p>
            <a:fld id="{2E7A89D3-FE25-4F8D-94FE-5AC1A67AE6FB}" type="slidenum">
              <a:rPr lang="fr-FR"/>
              <a:pPr/>
              <a:t>‹N°›</a:t>
            </a:fld>
            <a:endParaRPr lang="fr-FR" dirty="0"/>
          </a:p>
        </p:txBody>
      </p:sp>
    </p:spTree>
    <p:extLst>
      <p:ext uri="{BB962C8B-B14F-4D97-AF65-F5344CB8AC3E}">
        <p14:creationId xmlns:p14="http://schemas.microsoft.com/office/powerpoint/2010/main" val="332581666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Geneva" pitchFamily="-108" charset="-128"/>
      </a:defRPr>
    </a:lvl3pPr>
    <a:lvl4pPr marL="1371600" algn="l" defTabSz="457200" rtl="0" eaLnBrk="0" fontAlgn="base" hangingPunct="0">
      <a:spcBef>
        <a:spcPct val="30000"/>
      </a:spcBef>
      <a:spcAft>
        <a:spcPct val="0"/>
      </a:spcAft>
      <a:defRPr sz="1200" kern="1200">
        <a:solidFill>
          <a:schemeClr val="tx1"/>
        </a:solidFill>
        <a:latin typeface="+mn-lt"/>
        <a:ea typeface="Geneva" pitchFamily="-108" charset="-128"/>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Geneva" pitchFamily="-108" charset="-128"/>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1</a:t>
            </a:fld>
            <a:endParaRPr lang="fr-FR" dirty="0"/>
          </a:p>
        </p:txBody>
      </p:sp>
    </p:spTree>
    <p:extLst>
      <p:ext uri="{BB962C8B-B14F-4D97-AF65-F5344CB8AC3E}">
        <p14:creationId xmlns:p14="http://schemas.microsoft.com/office/powerpoint/2010/main" val="467096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11</a:t>
            </a:fld>
            <a:endParaRPr lang="fr-FR" dirty="0"/>
          </a:p>
        </p:txBody>
      </p:sp>
    </p:spTree>
    <p:extLst>
      <p:ext uri="{BB962C8B-B14F-4D97-AF65-F5344CB8AC3E}">
        <p14:creationId xmlns:p14="http://schemas.microsoft.com/office/powerpoint/2010/main" val="3908749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12</a:t>
            </a:fld>
            <a:endParaRPr lang="fr-FR" dirty="0"/>
          </a:p>
        </p:txBody>
      </p:sp>
    </p:spTree>
    <p:extLst>
      <p:ext uri="{BB962C8B-B14F-4D97-AF65-F5344CB8AC3E}">
        <p14:creationId xmlns:p14="http://schemas.microsoft.com/office/powerpoint/2010/main" val="3849446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2</a:t>
            </a:fld>
            <a:endParaRPr lang="fr-FR" dirty="0"/>
          </a:p>
        </p:txBody>
      </p:sp>
    </p:spTree>
    <p:extLst>
      <p:ext uri="{BB962C8B-B14F-4D97-AF65-F5344CB8AC3E}">
        <p14:creationId xmlns:p14="http://schemas.microsoft.com/office/powerpoint/2010/main" val="2735230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3</a:t>
            </a:fld>
            <a:endParaRPr lang="fr-FR" dirty="0"/>
          </a:p>
        </p:txBody>
      </p:sp>
    </p:spTree>
    <p:extLst>
      <p:ext uri="{BB962C8B-B14F-4D97-AF65-F5344CB8AC3E}">
        <p14:creationId xmlns:p14="http://schemas.microsoft.com/office/powerpoint/2010/main" val="1177742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4</a:t>
            </a:fld>
            <a:endParaRPr lang="fr-FR" dirty="0"/>
          </a:p>
        </p:txBody>
      </p:sp>
    </p:spTree>
    <p:extLst>
      <p:ext uri="{BB962C8B-B14F-4D97-AF65-F5344CB8AC3E}">
        <p14:creationId xmlns:p14="http://schemas.microsoft.com/office/powerpoint/2010/main" val="461854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5</a:t>
            </a:fld>
            <a:endParaRPr lang="fr-FR" dirty="0"/>
          </a:p>
        </p:txBody>
      </p:sp>
    </p:spTree>
    <p:extLst>
      <p:ext uri="{BB962C8B-B14F-4D97-AF65-F5344CB8AC3E}">
        <p14:creationId xmlns:p14="http://schemas.microsoft.com/office/powerpoint/2010/main" val="1443753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6</a:t>
            </a:fld>
            <a:endParaRPr lang="fr-FR" dirty="0"/>
          </a:p>
        </p:txBody>
      </p:sp>
    </p:spTree>
    <p:extLst>
      <p:ext uri="{BB962C8B-B14F-4D97-AF65-F5344CB8AC3E}">
        <p14:creationId xmlns:p14="http://schemas.microsoft.com/office/powerpoint/2010/main" val="2956576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8</a:t>
            </a:fld>
            <a:endParaRPr lang="fr-FR" dirty="0"/>
          </a:p>
        </p:txBody>
      </p:sp>
    </p:spTree>
    <p:extLst>
      <p:ext uri="{BB962C8B-B14F-4D97-AF65-F5344CB8AC3E}">
        <p14:creationId xmlns:p14="http://schemas.microsoft.com/office/powerpoint/2010/main" val="1231956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9</a:t>
            </a:fld>
            <a:endParaRPr lang="fr-FR" dirty="0"/>
          </a:p>
        </p:txBody>
      </p:sp>
    </p:spTree>
    <p:extLst>
      <p:ext uri="{BB962C8B-B14F-4D97-AF65-F5344CB8AC3E}">
        <p14:creationId xmlns:p14="http://schemas.microsoft.com/office/powerpoint/2010/main" val="3831374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2E7A89D3-FE25-4F8D-94FE-5AC1A67AE6FB}" type="slidenum">
              <a:rPr lang="fr-FR" smtClean="0"/>
              <a:pPr/>
              <a:t>10</a:t>
            </a:fld>
            <a:endParaRPr lang="fr-FR" dirty="0"/>
          </a:p>
        </p:txBody>
      </p:sp>
    </p:spTree>
    <p:extLst>
      <p:ext uri="{BB962C8B-B14F-4D97-AF65-F5344CB8AC3E}">
        <p14:creationId xmlns:p14="http://schemas.microsoft.com/office/powerpoint/2010/main" val="2508634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itchFamily="34"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fr-FR"/>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8400256" y="4749049"/>
            <a:ext cx="3791744" cy="1384995"/>
          </a:xfrm>
          <a:prstGeom prst="rect">
            <a:avLst/>
          </a:prstGeom>
          <a:noFill/>
        </p:spPr>
        <p:txBody>
          <a:bodyPr wrap="square" rtlCol="0">
            <a:spAutoFit/>
          </a:bodyPr>
          <a:lstStyle/>
          <a:p>
            <a:r>
              <a:rPr lang="fr-CH" sz="2800" b="1" dirty="0" smtClean="0"/>
              <a:t>APCAV</a:t>
            </a:r>
          </a:p>
          <a:p>
            <a:endParaRPr lang="fr-CH" sz="2800" b="1" dirty="0" smtClean="0"/>
          </a:p>
          <a:p>
            <a:r>
              <a:rPr lang="fr-CH" sz="2800" b="1" dirty="0" smtClean="0"/>
              <a:t>28 </a:t>
            </a:r>
            <a:r>
              <a:rPr lang="fr-CH" sz="2800" b="1" cap="all" dirty="0" smtClean="0"/>
              <a:t>DéCEMBRE</a:t>
            </a:r>
            <a:r>
              <a:rPr lang="fr-CH" sz="2800" b="1" cap="all" dirty="0" smtClean="0"/>
              <a:t> </a:t>
            </a:r>
            <a:r>
              <a:rPr lang="fr-CH" sz="2800" b="1" dirty="0" smtClean="0"/>
              <a:t>2018</a:t>
            </a:r>
            <a:endParaRPr lang="fr-CH" sz="2800" b="1" dirty="0"/>
          </a:p>
        </p:txBody>
      </p:sp>
      <p:sp>
        <p:nvSpPr>
          <p:cNvPr id="5" name="ZoneTexte 4"/>
          <p:cNvSpPr txBox="1"/>
          <p:nvPr/>
        </p:nvSpPr>
        <p:spPr>
          <a:xfrm>
            <a:off x="191344" y="1004919"/>
            <a:ext cx="8568952" cy="4462760"/>
          </a:xfrm>
          <a:prstGeom prst="rect">
            <a:avLst/>
          </a:prstGeom>
          <a:noFill/>
        </p:spPr>
        <p:txBody>
          <a:bodyPr wrap="square" rtlCol="0">
            <a:spAutoFit/>
          </a:bodyPr>
          <a:lstStyle/>
          <a:p>
            <a:pPr algn="l"/>
            <a:endParaRPr lang="fr-CH" dirty="0"/>
          </a:p>
          <a:p>
            <a:pPr>
              <a:spcAft>
                <a:spcPts val="1200"/>
              </a:spcAft>
            </a:pPr>
            <a:r>
              <a:rPr lang="fr-CH" sz="2800" b="1" cap="all" dirty="0" smtClean="0"/>
              <a:t>NOUVELLE LOI SUR LES CONSTRUCTIONS applicable depuis le 1</a:t>
            </a:r>
            <a:r>
              <a:rPr lang="fr-CH" sz="2800" b="1" cap="all" baseline="30000" dirty="0" smtClean="0"/>
              <a:t>er</a:t>
            </a:r>
            <a:r>
              <a:rPr lang="fr-CH" sz="2800" b="1" cap="all" dirty="0" smtClean="0"/>
              <a:t> janvier 2018. </a:t>
            </a:r>
          </a:p>
          <a:p>
            <a:r>
              <a:rPr lang="fr-CH" sz="2400" dirty="0" smtClean="0"/>
              <a:t>Modifications principales pour les propriétaires</a:t>
            </a:r>
          </a:p>
          <a:p>
            <a:endParaRPr lang="fr-CH" sz="2000" dirty="0" smtClean="0"/>
          </a:p>
          <a:p>
            <a:pPr algn="l"/>
            <a:endParaRPr lang="fr-CH" sz="2000" dirty="0"/>
          </a:p>
          <a:p>
            <a:pPr algn="l"/>
            <a:endParaRPr lang="fr-CH" sz="2000" dirty="0"/>
          </a:p>
          <a:p>
            <a:pPr algn="l"/>
            <a:r>
              <a:rPr lang="fr-CH" sz="2000" i="1" dirty="0"/>
              <a:t>Préambule</a:t>
            </a:r>
            <a:r>
              <a:rPr lang="fr-CH" sz="2000" dirty="0"/>
              <a:t> :</a:t>
            </a:r>
          </a:p>
          <a:p>
            <a:pPr algn="l"/>
            <a:r>
              <a:rPr lang="fr-CH" sz="2000" dirty="0" smtClean="0"/>
              <a:t>Demande de </a:t>
            </a:r>
            <a:r>
              <a:rPr lang="fr-CH" sz="2000" dirty="0"/>
              <a:t>votre présidente d’avoir une présentation succincte sur les éléments, qui peuvent vous intéresser directement comme propriétaire foncier ou immobilier. </a:t>
            </a:r>
          </a:p>
          <a:p>
            <a:pPr algn="l"/>
            <a:endParaRPr lang="fr-CH" dirty="0" smtClean="0"/>
          </a:p>
          <a:p>
            <a:pPr algn="l"/>
            <a:r>
              <a:rPr lang="fr-CH" dirty="0" smtClean="0"/>
              <a:t> </a:t>
            </a:r>
            <a:endParaRPr lang="fr-CH" dirty="0"/>
          </a:p>
        </p:txBody>
      </p:sp>
    </p:spTree>
    <p:extLst>
      <p:ext uri="{BB962C8B-B14F-4D97-AF65-F5344CB8AC3E}">
        <p14:creationId xmlns:p14="http://schemas.microsoft.com/office/powerpoint/2010/main" val="32186388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158568" y="1124744"/>
            <a:ext cx="12000656" cy="3139321"/>
          </a:xfrm>
          <a:prstGeom prst="rect">
            <a:avLst/>
          </a:prstGeom>
          <a:noFill/>
        </p:spPr>
        <p:txBody>
          <a:bodyPr wrap="square" rtlCol="0">
            <a:spAutoFit/>
          </a:bodyPr>
          <a:lstStyle/>
          <a:p>
            <a:pPr algn="l">
              <a:spcAft>
                <a:spcPts val="1200"/>
              </a:spcAft>
            </a:pPr>
            <a:r>
              <a:rPr lang="fr-CH" sz="2400" u="sng" dirty="0" smtClean="0"/>
              <a:t>Transfert de densité (Art 20 LC/13 OC) </a:t>
            </a:r>
            <a:r>
              <a:rPr lang="fr-CH" sz="2400" dirty="0" smtClean="0"/>
              <a:t>:</a:t>
            </a:r>
          </a:p>
          <a:p>
            <a:pPr algn="l">
              <a:spcAft>
                <a:spcPts val="1200"/>
              </a:spcAft>
            </a:pPr>
            <a:r>
              <a:rPr lang="fr-CH" sz="2400" dirty="0" smtClean="0"/>
              <a:t>Un transfert de densité peut être réalisé pour des parcelles non </a:t>
            </a:r>
            <a:r>
              <a:rPr lang="fr-CH" sz="2400" dirty="0" smtClean="0"/>
              <a:t>contigües</a:t>
            </a:r>
            <a:r>
              <a:rPr lang="fr-CH" sz="2400" dirty="0" smtClean="0"/>
              <a:t>, se situant toutefois dans la même zone à bâtir. Il est possible par ailleurs de faire un transfert de densité au travers d’une route de desserte. </a:t>
            </a:r>
          </a:p>
          <a:p>
            <a:pPr algn="l">
              <a:spcAft>
                <a:spcPts val="1200"/>
              </a:spcAft>
            </a:pPr>
            <a:r>
              <a:rPr lang="fr-CH" sz="2400" dirty="0" smtClean="0"/>
              <a:t>Il est rappelé que ces transferts de densité doivent se faire sous forme de servitude (forme authentique) à inscrire au Registre Foncier. </a:t>
            </a:r>
            <a:endParaRPr lang="fr-CH" sz="2400" dirty="0"/>
          </a:p>
          <a:p>
            <a:pPr algn="l">
              <a:spcAft>
                <a:spcPts val="1200"/>
              </a:spcAft>
            </a:pPr>
            <a:endParaRPr lang="fr-CH" sz="2400" dirty="0" smtClean="0"/>
          </a:p>
        </p:txBody>
      </p:sp>
      <p:sp>
        <p:nvSpPr>
          <p:cNvPr id="4" name="Rectangle 3"/>
          <p:cNvSpPr/>
          <p:nvPr/>
        </p:nvSpPr>
        <p:spPr>
          <a:xfrm>
            <a:off x="2351584" y="4176037"/>
            <a:ext cx="8424936" cy="1384995"/>
          </a:xfrm>
          <a:prstGeom prst="rect">
            <a:avLst/>
          </a:prstGeom>
        </p:spPr>
        <p:txBody>
          <a:bodyPr wrap="square">
            <a:spAutoFit/>
          </a:bodyPr>
          <a:lstStyle/>
          <a:p>
            <a:pPr>
              <a:spcAft>
                <a:spcPts val="1200"/>
              </a:spcAft>
            </a:pPr>
            <a:r>
              <a:rPr lang="fr-CH" sz="2800" i="1" dirty="0"/>
              <a:t>Le service des constructions de l’Administration communale se tient à votre entière disposition en cas de questions. </a:t>
            </a:r>
          </a:p>
        </p:txBody>
      </p:sp>
    </p:spTree>
    <p:extLst>
      <p:ext uri="{BB962C8B-B14F-4D97-AF65-F5344CB8AC3E}">
        <p14:creationId xmlns:p14="http://schemas.microsoft.com/office/powerpoint/2010/main" val="4107676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191344" y="1124744"/>
            <a:ext cx="12000656" cy="5139869"/>
          </a:xfrm>
          <a:prstGeom prst="rect">
            <a:avLst/>
          </a:prstGeom>
          <a:noFill/>
        </p:spPr>
        <p:txBody>
          <a:bodyPr wrap="square" rtlCol="0">
            <a:spAutoFit/>
          </a:bodyPr>
          <a:lstStyle/>
          <a:p>
            <a:pPr algn="l">
              <a:spcAft>
                <a:spcPts val="1200"/>
              </a:spcAft>
            </a:pPr>
            <a:r>
              <a:rPr lang="fr-CH" sz="2400" i="1" dirty="0" smtClean="0"/>
              <a:t>Dernière information importante </a:t>
            </a:r>
            <a:r>
              <a:rPr lang="fr-CH" sz="2400" dirty="0" smtClean="0"/>
              <a:t>:</a:t>
            </a:r>
          </a:p>
          <a:p>
            <a:pPr algn="l">
              <a:spcAft>
                <a:spcPts val="1200"/>
              </a:spcAft>
            </a:pPr>
            <a:r>
              <a:rPr lang="fr-CH" sz="2400" dirty="0" smtClean="0"/>
              <a:t>Lors du contrôle fait par le Canton sur le service des constructions de Bagnes, il a été constaté que la version de notre RCCZ, utilisée également par les instances judiciaires, ne correspondait pas à celle archivée par le Canton en début des années 2000;</a:t>
            </a:r>
          </a:p>
          <a:p>
            <a:pPr algn="l">
              <a:spcAft>
                <a:spcPts val="1200"/>
              </a:spcAft>
            </a:pPr>
            <a:r>
              <a:rPr lang="fr-CH" sz="2400" dirty="0" smtClean="0"/>
              <a:t>La principale différence réside dans les hauteurs des constructions autorisables en zones T3 et T4. Le RCCZ prévoyait des hauteurs respectives de 9 et 8 m., alors que la version homologuée du Canton prescrit des hauteurs de 8,5 et 7,5 m. </a:t>
            </a:r>
          </a:p>
          <a:p>
            <a:pPr algn="l">
              <a:spcAft>
                <a:spcPts val="1200"/>
              </a:spcAft>
            </a:pPr>
            <a:r>
              <a:rPr lang="fr-CH" sz="2400" dirty="0" smtClean="0"/>
              <a:t>Une modification partielle de notre RCCZ a été engagée de suite pour régulariser la situation. Le Conseil général et le Conseil communal ont déjà validé cette modification qui doit être homologuée par le Conseil d’Etat. </a:t>
            </a:r>
          </a:p>
          <a:p>
            <a:pPr algn="l">
              <a:spcAft>
                <a:spcPts val="1200"/>
              </a:spcAft>
            </a:pPr>
            <a:r>
              <a:rPr lang="fr-CH" sz="2400" dirty="0" smtClean="0"/>
              <a:t>D’ici là, les hauteurs autorisables sont de 8,5 m. pour la zone T3 et 7,5 m. pour la zone T4.</a:t>
            </a:r>
            <a:r>
              <a:rPr lang="fr-CH" sz="2200" dirty="0" smtClean="0"/>
              <a:t> </a:t>
            </a:r>
          </a:p>
        </p:txBody>
      </p:sp>
    </p:spTree>
    <p:extLst>
      <p:ext uri="{BB962C8B-B14F-4D97-AF65-F5344CB8AC3E}">
        <p14:creationId xmlns:p14="http://schemas.microsoft.com/office/powerpoint/2010/main" val="3829448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74784" y="373060"/>
            <a:ext cx="2168094" cy="369332"/>
          </a:xfrm>
          <a:prstGeom prst="rect">
            <a:avLst/>
          </a:prstGeom>
          <a:noFill/>
        </p:spPr>
        <p:txBody>
          <a:bodyPr wrap="none" rtlCol="0">
            <a:spAutoFit/>
          </a:bodyPr>
          <a:lstStyle/>
          <a:p>
            <a:r>
              <a:rPr lang="fr-CH" dirty="0" smtClean="0"/>
              <a:t>APCAV 28.12.2018</a:t>
            </a:r>
            <a:endParaRPr lang="fr-CH" dirty="0"/>
          </a:p>
        </p:txBody>
      </p:sp>
      <p:sp>
        <p:nvSpPr>
          <p:cNvPr id="4" name="ZoneTexte 3"/>
          <p:cNvSpPr txBox="1"/>
          <p:nvPr/>
        </p:nvSpPr>
        <p:spPr>
          <a:xfrm>
            <a:off x="1631504" y="2276872"/>
            <a:ext cx="3526928" cy="646331"/>
          </a:xfrm>
          <a:prstGeom prst="rect">
            <a:avLst/>
          </a:prstGeom>
          <a:noFill/>
        </p:spPr>
        <p:txBody>
          <a:bodyPr wrap="none" rtlCol="0">
            <a:spAutoFit/>
          </a:bodyPr>
          <a:lstStyle/>
          <a:p>
            <a:r>
              <a:rPr lang="fr-CH" sz="3600" b="1" dirty="0" smtClean="0">
                <a:latin typeface="Aharoni" panose="02010803020104030203" pitchFamily="2" charset="-79"/>
                <a:cs typeface="Aharoni" panose="02010803020104030203" pitchFamily="2" charset="-79"/>
              </a:rPr>
              <a:t>Des questions ?</a:t>
            </a:r>
            <a:endParaRPr lang="fr-CH" sz="36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676860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191344" y="1124744"/>
            <a:ext cx="12000656" cy="4955203"/>
          </a:xfrm>
          <a:prstGeom prst="rect">
            <a:avLst/>
          </a:prstGeom>
          <a:noFill/>
        </p:spPr>
        <p:txBody>
          <a:bodyPr wrap="square" rtlCol="0">
            <a:spAutoFit/>
          </a:bodyPr>
          <a:lstStyle/>
          <a:p>
            <a:pPr algn="l">
              <a:spcAft>
                <a:spcPts val="1200"/>
              </a:spcAft>
            </a:pPr>
            <a:r>
              <a:rPr lang="fr-CH" sz="2200" dirty="0" smtClean="0"/>
              <a:t>Depuis le 1</a:t>
            </a:r>
            <a:r>
              <a:rPr lang="fr-CH" sz="2200" baseline="30000" dirty="0" smtClean="0"/>
              <a:t>er</a:t>
            </a:r>
            <a:r>
              <a:rPr lang="fr-CH" sz="2200" dirty="0" smtClean="0"/>
              <a:t> janvier 2018, les communes ont 7 ans, soit jusqu’en janvier 2025 pour mettre en œuvre leur nouveau Règlement communal des constructions et des zones (RCCZ). Il devra intégrer toutes les nouvelles notions de la Loi cantonale (LC) et respecter la nouvelle Loi d’aménagement du territoire (LAT) (dimensionnement des zones à bâtir). </a:t>
            </a:r>
          </a:p>
          <a:p>
            <a:pPr algn="l">
              <a:spcAft>
                <a:spcPts val="1200"/>
              </a:spcAft>
            </a:pPr>
            <a:r>
              <a:rPr lang="fr-CH" sz="2200" dirty="0" smtClean="0"/>
              <a:t>Pour information, la Commune de Bagnes ne doit pas supprimer de zones à bâtir. En effet, selon les calculs du Canton, ses réserves de zones à bâtir sont légèrement inférieures au besoin des 15 prochaines années. </a:t>
            </a:r>
          </a:p>
          <a:p>
            <a:pPr algn="l">
              <a:spcAft>
                <a:spcPts val="1200"/>
              </a:spcAft>
            </a:pPr>
            <a:r>
              <a:rPr lang="fr-CH" sz="2200" dirty="0" smtClean="0"/>
              <a:t>La nouvelle LC prévoit toutefois que certaines dispositions s’appliquent immédiatement durant la période intermédiaire entre le 1</a:t>
            </a:r>
            <a:r>
              <a:rPr lang="fr-CH" sz="2200" baseline="30000" dirty="0" smtClean="0"/>
              <a:t>er</a:t>
            </a:r>
            <a:r>
              <a:rPr lang="fr-CH" sz="2200" dirty="0" smtClean="0"/>
              <a:t> janvier 2018 et la date d’entrée en vigueur du nouveau RCCZ.</a:t>
            </a:r>
          </a:p>
          <a:p>
            <a:pPr algn="l">
              <a:spcAft>
                <a:spcPts val="1200"/>
              </a:spcAft>
            </a:pPr>
            <a:r>
              <a:rPr lang="fr-CH" sz="2200" dirty="0" smtClean="0"/>
              <a:t>La principale nouveauté consiste dans le calcul de la densité constructible, en précisant qu’aucune modification n’impacte les prescriptions concernant les volumes autorisés (hauteur, largeur, distance au fond voisin, etc…).</a:t>
            </a:r>
          </a:p>
        </p:txBody>
      </p:sp>
    </p:spTree>
    <p:extLst>
      <p:ext uri="{BB962C8B-B14F-4D97-AF65-F5344CB8AC3E}">
        <p14:creationId xmlns:p14="http://schemas.microsoft.com/office/powerpoint/2010/main" val="2993596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25444" y="1288206"/>
            <a:ext cx="12166556" cy="5309146"/>
          </a:xfrm>
          <a:prstGeom prst="rect">
            <a:avLst/>
          </a:prstGeom>
          <a:noFill/>
        </p:spPr>
        <p:txBody>
          <a:bodyPr wrap="square" rtlCol="0">
            <a:spAutoFit/>
          </a:bodyPr>
          <a:lstStyle/>
          <a:p>
            <a:pPr algn="l">
              <a:spcAft>
                <a:spcPts val="1200"/>
              </a:spcAft>
            </a:pPr>
            <a:r>
              <a:rPr lang="fr-CH" sz="2400" dirty="0" smtClean="0"/>
              <a:t>A ce jour, le calcul se fait avec la </a:t>
            </a:r>
            <a:r>
              <a:rPr lang="fr-CH" sz="2800" b="1" u="sng" dirty="0" smtClean="0"/>
              <a:t>surface brute de plancher utile </a:t>
            </a:r>
            <a:r>
              <a:rPr lang="fr-CH" sz="2000" dirty="0" smtClean="0"/>
              <a:t>(SBPU)</a:t>
            </a:r>
          </a:p>
          <a:p>
            <a:pPr algn="l">
              <a:spcAft>
                <a:spcPts val="0"/>
              </a:spcAft>
            </a:pPr>
            <a:r>
              <a:rPr lang="fr-CH" sz="2400" dirty="0" smtClean="0"/>
              <a:t>Elle se définit légalement comme suit :</a:t>
            </a:r>
          </a:p>
          <a:p>
            <a:pPr marL="180975" indent="-180975" algn="l">
              <a:spcAft>
                <a:spcPts val="600"/>
              </a:spcAft>
            </a:pPr>
            <a:r>
              <a:rPr lang="fr-CH" sz="2400" dirty="0" smtClean="0"/>
              <a:t>«	Somme de toutes les surfaces en-dessus et en-dessous du sol, </a:t>
            </a:r>
            <a:r>
              <a:rPr lang="fr-CH" sz="2400" dirty="0"/>
              <a:t>y compris la surface des murs et des parois dans leurs sections horizontales, qui servent directement à l’habitation ou à l’exercice d’une activité professionnelle ou qui sont utilisables à cet effet (art. 5 al. 2 OC).</a:t>
            </a:r>
          </a:p>
          <a:p>
            <a:pPr marL="180975" indent="-180975" algn="l">
              <a:spcAft>
                <a:spcPts val="300"/>
              </a:spcAft>
            </a:pPr>
            <a:r>
              <a:rPr lang="fr-CH" sz="2400" dirty="0" smtClean="0"/>
              <a:t>	</a:t>
            </a:r>
            <a:r>
              <a:rPr lang="fr-CH" sz="2400" u="sng" dirty="0" smtClean="0"/>
              <a:t>N’entrent </a:t>
            </a:r>
            <a:r>
              <a:rPr lang="fr-CH" sz="2400" u="sng" dirty="0"/>
              <a:t>pas en considération</a:t>
            </a:r>
            <a:r>
              <a:rPr lang="fr-CH" sz="2400" dirty="0"/>
              <a:t>:</a:t>
            </a:r>
          </a:p>
          <a:p>
            <a:pPr marL="361950" lvl="0" indent="-180975" algn="l">
              <a:spcAft>
                <a:spcPts val="300"/>
              </a:spcAft>
              <a:buFont typeface="Arial" panose="020B0604020202020204" pitchFamily="34" charset="0"/>
              <a:buChar char="•"/>
            </a:pPr>
            <a:r>
              <a:rPr lang="fr-CH" sz="2400" dirty="0"/>
              <a:t>les locaux de service situés hors du logement tels que caves, greniers,  séchoirs et buanderies, locaux de chauffage, soutes à bois,  à charbon ou à </a:t>
            </a:r>
            <a:r>
              <a:rPr lang="fr-CH" sz="2400" dirty="0" smtClean="0"/>
              <a:t>mazout;</a:t>
            </a:r>
            <a:endParaRPr lang="fr-CH" sz="2400" dirty="0"/>
          </a:p>
          <a:p>
            <a:pPr marL="361950" lvl="0" indent="-180975" algn="l">
              <a:spcAft>
                <a:spcPts val="300"/>
              </a:spcAft>
              <a:buFont typeface="Arial" panose="020B0604020202020204" pitchFamily="34" charset="0"/>
              <a:buChar char="•"/>
            </a:pPr>
            <a:r>
              <a:rPr lang="fr-CH" sz="2400" dirty="0"/>
              <a:t>les locaux pour la machinerie des ascenseurs, des installations de ventilation et de </a:t>
            </a:r>
            <a:r>
              <a:rPr lang="fr-CH" sz="2400" dirty="0" smtClean="0"/>
              <a:t>climatisation;</a:t>
            </a:r>
            <a:endParaRPr lang="fr-CH" sz="2400" dirty="0"/>
          </a:p>
          <a:p>
            <a:pPr marL="361950" lvl="0" indent="-180975" algn="l">
              <a:spcAft>
                <a:spcPts val="300"/>
              </a:spcAft>
              <a:buFont typeface="Arial" panose="020B0604020202020204" pitchFamily="34" charset="0"/>
              <a:buChar char="•"/>
            </a:pPr>
            <a:r>
              <a:rPr lang="fr-CH" sz="2400" dirty="0"/>
              <a:t>les locaux communs de jeux et bricolages dans les immeubles à logements multiples;</a:t>
            </a:r>
          </a:p>
          <a:p>
            <a:pPr algn="l">
              <a:spcAft>
                <a:spcPts val="1200"/>
              </a:spcAft>
            </a:pPr>
            <a:endParaRPr lang="fr-CH" sz="2200" dirty="0" smtClean="0"/>
          </a:p>
        </p:txBody>
      </p:sp>
    </p:spTree>
    <p:extLst>
      <p:ext uri="{BB962C8B-B14F-4D97-AF65-F5344CB8AC3E}">
        <p14:creationId xmlns:p14="http://schemas.microsoft.com/office/powerpoint/2010/main" val="1566207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96688" y="1052581"/>
            <a:ext cx="12288688" cy="6624891"/>
          </a:xfrm>
          <a:prstGeom prst="rect">
            <a:avLst/>
          </a:prstGeom>
          <a:noFill/>
        </p:spPr>
        <p:txBody>
          <a:bodyPr wrap="square" rtlCol="0">
            <a:spAutoFit/>
          </a:bodyPr>
          <a:lstStyle/>
          <a:p>
            <a:pPr marL="361950" indent="-180975" algn="l">
              <a:spcAft>
                <a:spcPts val="300"/>
              </a:spcAft>
              <a:buFont typeface="Arial" panose="020B0604020202020204" pitchFamily="34" charset="0"/>
              <a:buChar char="•"/>
            </a:pPr>
            <a:r>
              <a:rPr lang="fr-CH" sz="2300" dirty="0"/>
              <a:t>les garages pour véhicules à moteur, vélos et voitures d’enfants, non utilisés pour une activité professionnelle;</a:t>
            </a:r>
          </a:p>
          <a:p>
            <a:pPr marL="361950" indent="-180975" algn="l">
              <a:spcAft>
                <a:spcPts val="300"/>
              </a:spcAft>
              <a:buFont typeface="Arial" panose="020B0604020202020204" pitchFamily="34" charset="0"/>
              <a:buChar char="•"/>
            </a:pPr>
            <a:r>
              <a:rPr lang="fr-CH" sz="2300" dirty="0" smtClean="0"/>
              <a:t>les </a:t>
            </a:r>
            <a:r>
              <a:rPr lang="fr-CH" sz="2300" dirty="0"/>
              <a:t>couloirs, escaliers et ascenseurs desservant uniquement des surfaces non directement utilisables;</a:t>
            </a:r>
          </a:p>
          <a:p>
            <a:pPr marL="361950" lvl="0" indent="-180975" algn="l">
              <a:spcAft>
                <a:spcPts val="300"/>
              </a:spcAft>
              <a:buFont typeface="Arial" panose="020B0604020202020204" pitchFamily="34" charset="0"/>
              <a:buChar char="•"/>
            </a:pPr>
            <a:r>
              <a:rPr lang="fr-CH" sz="2300" dirty="0" smtClean="0"/>
              <a:t>les </a:t>
            </a:r>
            <a:r>
              <a:rPr lang="fr-CH" sz="2300" dirty="0"/>
              <a:t>portiques d’entrée ouverts, les terrasses d’attique, couvertes et ouvertes, les balcons et les loggias </a:t>
            </a:r>
            <a:r>
              <a:rPr lang="fr-CH" sz="2300" dirty="0" smtClean="0"/>
              <a:t>ouverts;</a:t>
            </a:r>
            <a:endParaRPr lang="fr-CH" sz="2300" dirty="0"/>
          </a:p>
          <a:p>
            <a:pPr marL="361950" lvl="0" indent="-180975" algn="l">
              <a:spcAft>
                <a:spcPts val="300"/>
              </a:spcAft>
              <a:buFont typeface="Arial" panose="020B0604020202020204" pitchFamily="34" charset="0"/>
              <a:buChar char="•"/>
            </a:pPr>
            <a:r>
              <a:rPr lang="fr-CH" sz="2300" dirty="0" smtClean="0"/>
              <a:t>les </a:t>
            </a:r>
            <a:r>
              <a:rPr lang="fr-CH" sz="2300" dirty="0"/>
              <a:t>espaces vitrés (vérandas, oriels, serres, jardins d’hiver) non utilisables pour l’habitation permanente (situés en dehors de l’enveloppe thermique) ou pour des activités commerciales ou </a:t>
            </a:r>
            <a:r>
              <a:rPr lang="fr-CH" sz="2300" dirty="0" smtClean="0"/>
              <a:t>professionnelles;</a:t>
            </a:r>
          </a:p>
          <a:p>
            <a:pPr marL="361950" lvl="0" indent="-180975" algn="l">
              <a:spcAft>
                <a:spcPts val="600"/>
              </a:spcAft>
              <a:buFont typeface="Arial" panose="020B0604020202020204" pitchFamily="34" charset="0"/>
              <a:buChar char="•"/>
            </a:pPr>
            <a:r>
              <a:rPr lang="fr-CH" sz="2300" dirty="0" smtClean="0"/>
              <a:t>les </a:t>
            </a:r>
            <a:r>
              <a:rPr lang="fr-CH" sz="2300" dirty="0"/>
              <a:t>entrepôts souterrains dans la mesure où ils ne sont pas ouverts au public, ni dotés de places de travail</a:t>
            </a:r>
            <a:r>
              <a:rPr lang="fr-CH" sz="2300" dirty="0" smtClean="0"/>
              <a:t>.</a:t>
            </a:r>
          </a:p>
          <a:p>
            <a:pPr marL="180975" lvl="0" algn="l">
              <a:spcAft>
                <a:spcPts val="300"/>
              </a:spcAft>
            </a:pPr>
            <a:r>
              <a:rPr lang="fr-CH" sz="2300" u="sng" dirty="0" smtClean="0"/>
              <a:t>Comptent </a:t>
            </a:r>
            <a:r>
              <a:rPr lang="fr-CH" sz="2300" u="sng" dirty="0"/>
              <a:t>toutefois comme surface utilisable</a:t>
            </a:r>
            <a:r>
              <a:rPr lang="fr-CH" sz="2300" dirty="0"/>
              <a:t>:</a:t>
            </a:r>
          </a:p>
          <a:p>
            <a:pPr marL="361950" lvl="0" indent="-180975" algn="l">
              <a:spcAft>
                <a:spcPts val="300"/>
              </a:spcAft>
              <a:buFont typeface="Arial" panose="020B0604020202020204" pitchFamily="34" charset="0"/>
              <a:buChar char="•"/>
            </a:pPr>
            <a:r>
              <a:rPr lang="fr-CH" sz="2300" dirty="0" smtClean="0"/>
              <a:t>les </a:t>
            </a:r>
            <a:r>
              <a:rPr lang="fr-CH" sz="2300" dirty="0"/>
              <a:t>combles d’une hauteur finie sous chevrons supérieure à </a:t>
            </a:r>
            <a:r>
              <a:rPr lang="fr-CH" sz="2300" dirty="0" smtClean="0"/>
              <a:t>1.80 m.;</a:t>
            </a:r>
            <a:endParaRPr lang="fr-CH" sz="2300" dirty="0"/>
          </a:p>
          <a:p>
            <a:pPr marL="361950" lvl="0" indent="-180975" algn="l">
              <a:spcAft>
                <a:spcPts val="600"/>
              </a:spcAft>
              <a:buFont typeface="Arial" panose="020B0604020202020204" pitchFamily="34" charset="0"/>
              <a:buChar char="•"/>
            </a:pPr>
            <a:r>
              <a:rPr lang="fr-CH" sz="2300" dirty="0" smtClean="0"/>
              <a:t>Les </a:t>
            </a:r>
            <a:r>
              <a:rPr lang="fr-CH" sz="2300" dirty="0"/>
              <a:t>sous-sols utilisables pour le travail ou l’habitation</a:t>
            </a:r>
            <a:r>
              <a:rPr lang="fr-CH" sz="2300" dirty="0" smtClean="0"/>
              <a:t>.»</a:t>
            </a:r>
            <a:endParaRPr lang="fr-CH" sz="2300" dirty="0"/>
          </a:p>
          <a:p>
            <a:pPr marL="361950" lvl="0" indent="-180975" algn="l">
              <a:buFont typeface="Arial" panose="020B0604020202020204" pitchFamily="34" charset="0"/>
              <a:buChar char="•"/>
            </a:pPr>
            <a:endParaRPr lang="fr-CH" sz="2200" dirty="0" smtClean="0"/>
          </a:p>
          <a:p>
            <a:pPr marL="361950" lvl="0" indent="-180975" algn="l">
              <a:buFont typeface="Arial" panose="020B0604020202020204" pitchFamily="34" charset="0"/>
              <a:buChar char="•"/>
            </a:pPr>
            <a:endParaRPr lang="fr-CH" sz="2200" dirty="0"/>
          </a:p>
          <a:p>
            <a:pPr algn="l">
              <a:spcAft>
                <a:spcPts val="1200"/>
              </a:spcAft>
            </a:pPr>
            <a:endParaRPr lang="fr-CH" sz="2200" dirty="0" smtClean="0"/>
          </a:p>
        </p:txBody>
      </p:sp>
    </p:spTree>
    <p:extLst>
      <p:ext uri="{BB962C8B-B14F-4D97-AF65-F5344CB8AC3E}">
        <p14:creationId xmlns:p14="http://schemas.microsoft.com/office/powerpoint/2010/main" val="455761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191344" y="1124744"/>
            <a:ext cx="12000656" cy="6617196"/>
          </a:xfrm>
          <a:prstGeom prst="rect">
            <a:avLst/>
          </a:prstGeom>
          <a:noFill/>
        </p:spPr>
        <p:txBody>
          <a:bodyPr wrap="square" rtlCol="0">
            <a:spAutoFit/>
          </a:bodyPr>
          <a:lstStyle/>
          <a:p>
            <a:pPr algn="l">
              <a:spcAft>
                <a:spcPts val="1200"/>
              </a:spcAft>
            </a:pPr>
            <a:r>
              <a:rPr lang="fr-CH" sz="2400" dirty="0" smtClean="0"/>
              <a:t>Avec la nouvelle LC, le propriétaire peut toujours invoquer ce mode de calcul (assez complexe) s’il lui est plus favorable.</a:t>
            </a:r>
          </a:p>
          <a:p>
            <a:pPr algn="l">
              <a:spcAft>
                <a:spcPts val="1200"/>
              </a:spcAft>
            </a:pPr>
            <a:r>
              <a:rPr lang="fr-CH" sz="2400" dirty="0" smtClean="0"/>
              <a:t>Il peut par contre également faire valoir un calcul plus simple qui est celui de </a:t>
            </a:r>
            <a:r>
              <a:rPr lang="fr-CH" sz="3200" b="1" u="sng" dirty="0" smtClean="0"/>
              <a:t>l’Indice brut d’utilisation au sol</a:t>
            </a:r>
            <a:r>
              <a:rPr lang="fr-CH" sz="2400" dirty="0" smtClean="0"/>
              <a:t> (IBUS)</a:t>
            </a:r>
          </a:p>
          <a:p>
            <a:pPr algn="l">
              <a:spcAft>
                <a:spcPts val="1200"/>
              </a:spcAft>
            </a:pPr>
            <a:r>
              <a:rPr lang="fr-CH" sz="2400" dirty="0" smtClean="0"/>
              <a:t>Ce dernier est plus simple dans sa compréhension : </a:t>
            </a:r>
          </a:p>
          <a:p>
            <a:pPr>
              <a:spcAft>
                <a:spcPts val="1200"/>
              </a:spcAft>
            </a:pPr>
            <a:endParaRPr lang="fr-CH" sz="2400" dirty="0" smtClean="0"/>
          </a:p>
          <a:p>
            <a:pPr>
              <a:spcAft>
                <a:spcPts val="1200"/>
              </a:spcAft>
            </a:pPr>
            <a:r>
              <a:rPr lang="fr-CH" sz="2400" dirty="0" smtClean="0"/>
              <a:t>«</a:t>
            </a:r>
            <a:r>
              <a:rPr lang="fr-CH" sz="2400" cap="all" dirty="0" smtClean="0"/>
              <a:t>toutes les surfaces construites sont comptées*»</a:t>
            </a:r>
          </a:p>
          <a:p>
            <a:pPr algn="l">
              <a:spcAft>
                <a:spcPts val="1200"/>
              </a:spcAft>
            </a:pPr>
            <a:endParaRPr lang="fr-CH" dirty="0" smtClean="0"/>
          </a:p>
          <a:p>
            <a:pPr algn="l">
              <a:spcAft>
                <a:spcPts val="1200"/>
              </a:spcAft>
            </a:pPr>
            <a:endParaRPr lang="fr-CH" dirty="0" smtClean="0"/>
          </a:p>
          <a:p>
            <a:pPr algn="l">
              <a:spcAft>
                <a:spcPts val="1200"/>
              </a:spcAft>
            </a:pPr>
            <a:endParaRPr lang="fr-CH" sz="1400" dirty="0"/>
          </a:p>
          <a:p>
            <a:pPr algn="l">
              <a:spcAft>
                <a:spcPts val="1200"/>
              </a:spcAft>
            </a:pPr>
            <a:r>
              <a:rPr lang="fr-CH" i="1" dirty="0" smtClean="0"/>
              <a:t>* Ne sont pas pris en considération dans le calcul de l’IBUS : les </a:t>
            </a:r>
            <a:r>
              <a:rPr lang="fr-CH" i="1" dirty="0"/>
              <a:t>parkings/couvert à voitures non-fermés </a:t>
            </a:r>
            <a:r>
              <a:rPr lang="fr-CH" i="1" dirty="0" smtClean="0"/>
              <a:t>et les surfaces dans les combles dont l’hauteur est inférieure à 1,80 m.  </a:t>
            </a:r>
          </a:p>
          <a:p>
            <a:pPr>
              <a:spcAft>
                <a:spcPts val="1200"/>
              </a:spcAft>
            </a:pPr>
            <a:endParaRPr lang="fr-CH" sz="2200" dirty="0" smtClean="0"/>
          </a:p>
          <a:p>
            <a:pPr algn="l">
              <a:spcAft>
                <a:spcPts val="1200"/>
              </a:spcAft>
            </a:pPr>
            <a:endParaRPr lang="fr-CH" sz="2200" dirty="0" smtClean="0"/>
          </a:p>
        </p:txBody>
      </p:sp>
    </p:spTree>
    <p:extLst>
      <p:ext uri="{BB962C8B-B14F-4D97-AF65-F5344CB8AC3E}">
        <p14:creationId xmlns:p14="http://schemas.microsoft.com/office/powerpoint/2010/main" val="207271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pic>
        <p:nvPicPr>
          <p:cNvPr id="4" name="Image 3"/>
          <p:cNvPicPr>
            <a:picLocks noChangeAspect="1"/>
          </p:cNvPicPr>
          <p:nvPr/>
        </p:nvPicPr>
        <p:blipFill>
          <a:blip r:embed="rId4"/>
          <a:stretch>
            <a:fillRect/>
          </a:stretch>
        </p:blipFill>
        <p:spPr>
          <a:xfrm>
            <a:off x="-168696" y="188640"/>
            <a:ext cx="12360696" cy="6426310"/>
          </a:xfrm>
          <a:prstGeom prst="rect">
            <a:avLst/>
          </a:prstGeom>
        </p:spPr>
      </p:pic>
    </p:spTree>
    <p:extLst>
      <p:ext uri="{BB962C8B-B14F-4D97-AF65-F5344CB8AC3E}">
        <p14:creationId xmlns:p14="http://schemas.microsoft.com/office/powerpoint/2010/main" val="1203501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63182" y="0"/>
            <a:ext cx="12065635" cy="6858000"/>
          </a:xfrm>
          <a:prstGeom prst="rect">
            <a:avLst/>
          </a:prstGeom>
        </p:spPr>
      </p:pic>
    </p:spTree>
    <p:extLst>
      <p:ext uri="{BB962C8B-B14F-4D97-AF65-F5344CB8AC3E}">
        <p14:creationId xmlns:p14="http://schemas.microsoft.com/office/powerpoint/2010/main" val="1470346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191344" y="1398255"/>
            <a:ext cx="12000656" cy="5601533"/>
          </a:xfrm>
          <a:prstGeom prst="rect">
            <a:avLst/>
          </a:prstGeom>
          <a:noFill/>
        </p:spPr>
        <p:txBody>
          <a:bodyPr wrap="square" rtlCol="0">
            <a:spAutoFit/>
          </a:bodyPr>
          <a:lstStyle/>
          <a:p>
            <a:pPr algn="l">
              <a:lnSpc>
                <a:spcPct val="150000"/>
              </a:lnSpc>
              <a:spcAft>
                <a:spcPts val="1200"/>
              </a:spcAft>
            </a:pPr>
            <a:r>
              <a:rPr lang="fr-CH" sz="2400" dirty="0" smtClean="0"/>
              <a:t>Pour maintenir le potentiel constructible des parcelles, voire les augmenter, la nouvelle LC prévoit un mécanisme de majoration des indices de construction dans les différentes zones :</a:t>
            </a:r>
          </a:p>
          <a:p>
            <a:pPr algn="l">
              <a:lnSpc>
                <a:spcPct val="150000"/>
              </a:lnSpc>
              <a:spcAft>
                <a:spcPts val="1200"/>
              </a:spcAft>
            </a:pPr>
            <a:endParaRPr lang="fr-CH" sz="2400" dirty="0"/>
          </a:p>
          <a:p>
            <a:pPr algn="l">
              <a:lnSpc>
                <a:spcPct val="150000"/>
              </a:lnSpc>
              <a:spcAft>
                <a:spcPts val="1200"/>
              </a:spcAft>
            </a:pPr>
            <a:endParaRPr lang="fr-CH" sz="2400" dirty="0" smtClean="0"/>
          </a:p>
          <a:p>
            <a:pPr algn="l">
              <a:lnSpc>
                <a:spcPct val="150000"/>
              </a:lnSpc>
              <a:spcAft>
                <a:spcPts val="1200"/>
              </a:spcAft>
            </a:pPr>
            <a:endParaRPr lang="fr-CH" sz="2400" dirty="0"/>
          </a:p>
          <a:p>
            <a:pPr algn="l">
              <a:lnSpc>
                <a:spcPct val="150000"/>
              </a:lnSpc>
              <a:spcAft>
                <a:spcPts val="1200"/>
              </a:spcAft>
            </a:pPr>
            <a:endParaRPr lang="fr-CH" sz="2000" dirty="0"/>
          </a:p>
          <a:p>
            <a:pPr algn="r">
              <a:lnSpc>
                <a:spcPct val="150000"/>
              </a:lnSpc>
              <a:spcAft>
                <a:spcPts val="1200"/>
              </a:spcAft>
            </a:pPr>
            <a:r>
              <a:rPr lang="fr-CH" sz="1600" i="1" dirty="0" smtClean="0"/>
              <a:t>Indice d’utilisation x 1,333 (mais 0,5 min) = IBUS</a:t>
            </a:r>
          </a:p>
          <a:p>
            <a:pPr algn="l">
              <a:spcAft>
                <a:spcPts val="1200"/>
              </a:spcAft>
            </a:pPr>
            <a:endParaRPr lang="fr-CH" sz="2200" dirty="0" smtClean="0"/>
          </a:p>
        </p:txBody>
      </p:sp>
      <p:graphicFrame>
        <p:nvGraphicFramePr>
          <p:cNvPr id="4" name="Tableau 3"/>
          <p:cNvGraphicFramePr>
            <a:graphicFrameLocks noGrp="1"/>
          </p:cNvGraphicFramePr>
          <p:nvPr>
            <p:extLst>
              <p:ext uri="{D42A27DB-BD31-4B8C-83A1-F6EECF244321}">
                <p14:modId xmlns:p14="http://schemas.microsoft.com/office/powerpoint/2010/main" val="2486941138"/>
              </p:ext>
            </p:extLst>
          </p:nvPr>
        </p:nvGraphicFramePr>
        <p:xfrm>
          <a:off x="3584624" y="3284984"/>
          <a:ext cx="7119888" cy="2042160"/>
        </p:xfrm>
        <a:graphic>
          <a:graphicData uri="http://schemas.openxmlformats.org/drawingml/2006/table">
            <a:tbl>
              <a:tblPr firstRow="1" bandRow="1">
                <a:tableStyleId>{5C22544A-7EE6-4342-B048-85BDC9FD1C3A}</a:tableStyleId>
              </a:tblPr>
              <a:tblGrid>
                <a:gridCol w="2373296"/>
                <a:gridCol w="2373296"/>
                <a:gridCol w="2373296"/>
              </a:tblGrid>
              <a:tr h="343588">
                <a:tc>
                  <a:txBody>
                    <a:bodyPr/>
                    <a:lstStyle/>
                    <a:p>
                      <a:pPr algn="ctr"/>
                      <a:r>
                        <a:rPr lang="fr-CH" sz="2400" dirty="0" smtClean="0"/>
                        <a:t>Zones à Verbier</a:t>
                      </a:r>
                      <a:endParaRPr lang="fr-CH" sz="2400" dirty="0"/>
                    </a:p>
                  </a:txBody>
                  <a:tcPr/>
                </a:tc>
                <a:tc>
                  <a:txBody>
                    <a:bodyPr/>
                    <a:lstStyle/>
                    <a:p>
                      <a:pPr algn="ctr"/>
                      <a:r>
                        <a:rPr lang="fr-CH" sz="2400" dirty="0" smtClean="0"/>
                        <a:t>SBPU</a:t>
                      </a:r>
                      <a:endParaRPr lang="fr-CH" sz="2400" dirty="0"/>
                    </a:p>
                  </a:txBody>
                  <a:tcPr/>
                </a:tc>
                <a:tc>
                  <a:txBody>
                    <a:bodyPr/>
                    <a:lstStyle/>
                    <a:p>
                      <a:pPr algn="ctr"/>
                      <a:r>
                        <a:rPr lang="fr-CH" sz="2400" dirty="0" smtClean="0"/>
                        <a:t>IBUS</a:t>
                      </a:r>
                      <a:endParaRPr lang="fr-CH" sz="2400" dirty="0"/>
                    </a:p>
                  </a:txBody>
                  <a:tcPr/>
                </a:tc>
              </a:tr>
              <a:tr h="343588">
                <a:tc>
                  <a:txBody>
                    <a:bodyPr/>
                    <a:lstStyle/>
                    <a:p>
                      <a:pPr algn="ctr"/>
                      <a:r>
                        <a:rPr lang="fr-CH" sz="2000" dirty="0" smtClean="0"/>
                        <a:t>T1</a:t>
                      </a:r>
                      <a:endParaRPr lang="fr-CH" sz="2000" dirty="0"/>
                    </a:p>
                  </a:txBody>
                  <a:tcPr/>
                </a:tc>
                <a:tc>
                  <a:txBody>
                    <a:bodyPr/>
                    <a:lstStyle/>
                    <a:p>
                      <a:pPr algn="ctr"/>
                      <a:r>
                        <a:rPr lang="fr-CH" sz="2000" dirty="0" smtClean="0"/>
                        <a:t>0,8</a:t>
                      </a:r>
                      <a:endParaRPr lang="fr-CH" sz="2000" dirty="0"/>
                    </a:p>
                  </a:txBody>
                  <a:tcPr/>
                </a:tc>
                <a:tc>
                  <a:txBody>
                    <a:bodyPr/>
                    <a:lstStyle/>
                    <a:p>
                      <a:pPr algn="ctr"/>
                      <a:r>
                        <a:rPr lang="fr-CH" sz="2000" dirty="0" smtClean="0"/>
                        <a:t>1,07</a:t>
                      </a:r>
                      <a:endParaRPr lang="fr-CH" sz="2000" dirty="0"/>
                    </a:p>
                  </a:txBody>
                  <a:tcPr/>
                </a:tc>
              </a:tr>
              <a:tr h="343588">
                <a:tc>
                  <a:txBody>
                    <a:bodyPr/>
                    <a:lstStyle/>
                    <a:p>
                      <a:pPr algn="ctr"/>
                      <a:r>
                        <a:rPr lang="fr-CH" sz="2000" dirty="0" smtClean="0"/>
                        <a:t>T2</a:t>
                      </a:r>
                      <a:endParaRPr lang="fr-CH" sz="2000" dirty="0"/>
                    </a:p>
                  </a:txBody>
                  <a:tcPr/>
                </a:tc>
                <a:tc>
                  <a:txBody>
                    <a:bodyPr/>
                    <a:lstStyle/>
                    <a:p>
                      <a:pPr algn="ctr"/>
                      <a:r>
                        <a:rPr lang="fr-CH" sz="2000" dirty="0" smtClean="0"/>
                        <a:t>0,6</a:t>
                      </a:r>
                      <a:endParaRPr lang="fr-CH" sz="2000" dirty="0"/>
                    </a:p>
                  </a:txBody>
                  <a:tcPr/>
                </a:tc>
                <a:tc>
                  <a:txBody>
                    <a:bodyPr/>
                    <a:lstStyle/>
                    <a:p>
                      <a:pPr algn="ctr"/>
                      <a:r>
                        <a:rPr lang="fr-CH" sz="2000" dirty="0" smtClean="0"/>
                        <a:t>0,8</a:t>
                      </a:r>
                      <a:endParaRPr lang="fr-CH" sz="2000" dirty="0"/>
                    </a:p>
                  </a:txBody>
                  <a:tcPr/>
                </a:tc>
              </a:tr>
              <a:tr h="343588">
                <a:tc>
                  <a:txBody>
                    <a:bodyPr/>
                    <a:lstStyle/>
                    <a:p>
                      <a:pPr algn="ctr"/>
                      <a:r>
                        <a:rPr lang="fr-CH" sz="2000" dirty="0" smtClean="0"/>
                        <a:t>T3</a:t>
                      </a:r>
                      <a:endParaRPr lang="fr-CH" sz="2000" dirty="0"/>
                    </a:p>
                  </a:txBody>
                  <a:tcPr/>
                </a:tc>
                <a:tc>
                  <a:txBody>
                    <a:bodyPr/>
                    <a:lstStyle/>
                    <a:p>
                      <a:pPr algn="ctr"/>
                      <a:r>
                        <a:rPr lang="fr-CH" sz="2000" dirty="0" smtClean="0"/>
                        <a:t>0,3</a:t>
                      </a:r>
                      <a:endParaRPr lang="fr-CH" sz="2000" dirty="0"/>
                    </a:p>
                  </a:txBody>
                  <a:tcPr/>
                </a:tc>
                <a:tc>
                  <a:txBody>
                    <a:bodyPr/>
                    <a:lstStyle/>
                    <a:p>
                      <a:pPr algn="ctr"/>
                      <a:r>
                        <a:rPr lang="fr-CH" sz="2000" dirty="0" smtClean="0"/>
                        <a:t>0,5</a:t>
                      </a:r>
                      <a:endParaRPr lang="fr-CH" sz="2000" dirty="0"/>
                    </a:p>
                  </a:txBody>
                  <a:tcPr/>
                </a:tc>
              </a:tr>
              <a:tr h="343588">
                <a:tc>
                  <a:txBody>
                    <a:bodyPr/>
                    <a:lstStyle/>
                    <a:p>
                      <a:pPr algn="ctr"/>
                      <a:r>
                        <a:rPr lang="fr-CH" sz="2000" dirty="0" smtClean="0"/>
                        <a:t>T4</a:t>
                      </a:r>
                      <a:endParaRPr lang="fr-CH" sz="2000" dirty="0"/>
                    </a:p>
                  </a:txBody>
                  <a:tcPr/>
                </a:tc>
                <a:tc>
                  <a:txBody>
                    <a:bodyPr/>
                    <a:lstStyle/>
                    <a:p>
                      <a:pPr algn="ctr"/>
                      <a:r>
                        <a:rPr lang="fr-CH" sz="2000" dirty="0" smtClean="0"/>
                        <a:t>0,25</a:t>
                      </a:r>
                      <a:endParaRPr lang="fr-CH" sz="2000" dirty="0"/>
                    </a:p>
                  </a:txBody>
                  <a:tcPr/>
                </a:tc>
                <a:tc>
                  <a:txBody>
                    <a:bodyPr/>
                    <a:lstStyle/>
                    <a:p>
                      <a:pPr algn="ctr"/>
                      <a:r>
                        <a:rPr lang="fr-CH" sz="2000" dirty="0" smtClean="0"/>
                        <a:t>0,5</a:t>
                      </a:r>
                      <a:endParaRPr lang="fr-CH" sz="2000" dirty="0"/>
                    </a:p>
                  </a:txBody>
                  <a:tcPr/>
                </a:tc>
              </a:tr>
            </a:tbl>
          </a:graphicData>
        </a:graphic>
      </p:graphicFrame>
    </p:spTree>
    <p:extLst>
      <p:ext uri="{BB962C8B-B14F-4D97-AF65-F5344CB8AC3E}">
        <p14:creationId xmlns:p14="http://schemas.microsoft.com/office/powerpoint/2010/main" val="1204881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2" name="ZoneTexte 1"/>
          <p:cNvSpPr txBox="1"/>
          <p:nvPr/>
        </p:nvSpPr>
        <p:spPr>
          <a:xfrm>
            <a:off x="25444" y="337056"/>
            <a:ext cx="2168094" cy="369332"/>
          </a:xfrm>
          <a:prstGeom prst="rect">
            <a:avLst/>
          </a:prstGeom>
          <a:noFill/>
        </p:spPr>
        <p:txBody>
          <a:bodyPr wrap="none" rtlCol="0">
            <a:spAutoFit/>
          </a:bodyPr>
          <a:lstStyle/>
          <a:p>
            <a:r>
              <a:rPr lang="fr-CH" dirty="0" smtClean="0"/>
              <a:t>APCAV 28.12.2018</a:t>
            </a:r>
            <a:endParaRPr lang="fr-CH" dirty="0"/>
          </a:p>
        </p:txBody>
      </p:sp>
      <p:sp>
        <p:nvSpPr>
          <p:cNvPr id="6" name="ZoneTexte 5"/>
          <p:cNvSpPr txBox="1"/>
          <p:nvPr/>
        </p:nvSpPr>
        <p:spPr>
          <a:xfrm>
            <a:off x="191344" y="1289080"/>
            <a:ext cx="12000656" cy="3724096"/>
          </a:xfrm>
          <a:prstGeom prst="rect">
            <a:avLst/>
          </a:prstGeom>
          <a:noFill/>
        </p:spPr>
        <p:txBody>
          <a:bodyPr wrap="square" rtlCol="0">
            <a:spAutoFit/>
          </a:bodyPr>
          <a:lstStyle/>
          <a:p>
            <a:pPr algn="l">
              <a:spcAft>
                <a:spcPts val="1200"/>
              </a:spcAft>
            </a:pPr>
            <a:r>
              <a:rPr lang="fr-CH" sz="2400" dirty="0" smtClean="0"/>
              <a:t>Le calcul doit être fait de cas en cas. Pour les constructions présentant des sous-sols importants, le nouveau calcul IBUS n’est pas toujours plus favorable que celui de la SBPU du règlement actuel. </a:t>
            </a:r>
          </a:p>
          <a:p>
            <a:pPr algn="l">
              <a:spcAft>
                <a:spcPts val="1200"/>
              </a:spcAft>
            </a:pPr>
            <a:r>
              <a:rPr lang="fr-CH" sz="2400" dirty="0" smtClean="0"/>
              <a:t>Cette notion est également différente de celle utilisée dans la Loi sur les Résidences secondaires (Art. 11 LRS) qui permet un agrandissement de 30% des logements construits avant l’introduction de la LRS. Les 30% sont calculés ici par rapport aux </a:t>
            </a:r>
            <a:r>
              <a:rPr lang="fr-CH" sz="2400" u="sng" dirty="0" smtClean="0"/>
              <a:t>surfaces utiles principales</a:t>
            </a:r>
            <a:r>
              <a:rPr lang="fr-CH" sz="2400" dirty="0" smtClean="0"/>
              <a:t> préexistantes (SIA 416), notion assez proche de celle de la SBPU.</a:t>
            </a:r>
          </a:p>
          <a:p>
            <a:pPr algn="l">
              <a:spcAft>
                <a:spcPts val="1200"/>
              </a:spcAft>
            </a:pPr>
            <a:endParaRPr lang="fr-CH" sz="2400" dirty="0" smtClean="0"/>
          </a:p>
        </p:txBody>
      </p:sp>
    </p:spTree>
    <p:extLst>
      <p:ext uri="{BB962C8B-B14F-4D97-AF65-F5344CB8AC3E}">
        <p14:creationId xmlns:p14="http://schemas.microsoft.com/office/powerpoint/2010/main" val="2244769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2230</TotalTime>
  <Words>915</Words>
  <Application>Microsoft Office PowerPoint</Application>
  <PresentationFormat>Grand écran</PresentationFormat>
  <Paragraphs>96</Paragraphs>
  <Slides>12</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ＭＳ Ｐゴシック</vt:lpstr>
      <vt:lpstr>Aharoni</vt:lpstr>
      <vt:lpstr>Arial</vt:lpstr>
      <vt:lpstr>Calibri</vt:lpstr>
      <vt:lpstr>Geneva</vt:lpstr>
      <vt:lpstr>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FMVSA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hmarchet</dc:creator>
  <cp:lastModifiedBy>Grosjean Sylvie</cp:lastModifiedBy>
  <cp:revision>215</cp:revision>
  <cp:lastPrinted>2018-12-27T07:17:51Z</cp:lastPrinted>
  <dcterms:created xsi:type="dcterms:W3CDTF">2010-05-18T18:04:09Z</dcterms:created>
  <dcterms:modified xsi:type="dcterms:W3CDTF">2018-12-27T10:59:41Z</dcterms:modified>
</cp:coreProperties>
</file>